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8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57120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6D9F1"/>
            </a:gs>
            <a:gs pos="39999">
              <a:srgbClr val="85C2FF"/>
            </a:gs>
            <a:gs pos="69999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zbiraeminternet.r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omoschryadom.ru/" TargetMode="External"/><Relationship Id="rId4" Type="http://schemas.openxmlformats.org/officeDocument/2006/relationships/hyperlink" Target="http://detionline.com/helpline/abou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ldwebwoods.org/popup.php?lang=ru" TargetMode="External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hyperlink" Target="about:blank" TargetMode="External"/><Relationship Id="rId5" Type="http://schemas.openxmlformats.org/officeDocument/2006/relationships/hyperlink" Target="http://laste.arvutikaitse.ee/rus/html/etusivu.htm" TargetMode="External"/><Relationship Id="rId4" Type="http://schemas.openxmlformats.org/officeDocument/2006/relationships/hyperlink" Target="http://ligainternet.ru/encyclopedia-of-security/parents-and-teachers/parents-and-teachers-detail.php?ID=365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 descr="Information_Security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712" y="2924944"/>
            <a:ext cx="5470766" cy="366005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323528" y="332656"/>
            <a:ext cx="8568952" cy="26776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Cambria"/>
              <a:buNone/>
            </a:pPr>
            <a:r>
              <a:rPr lang="en-US" sz="2800" b="1" i="0" u="none" strike="noStrike" cap="none" dirty="0">
                <a:solidFill>
                  <a:srgbClr val="0033CC"/>
                </a:solidFill>
                <a:latin typeface="Cambria"/>
                <a:ea typeface="Cambria"/>
                <a:cs typeface="Cambria"/>
                <a:sym typeface="Cambria"/>
              </a:rPr>
              <a:t>БЕЗОПАСНОСТЬ ДЕТЕЙ В ИНФОРМАЦИОННОМ ПРОСТРАНСТВЕ.</a:t>
            </a:r>
            <a:br>
              <a:rPr lang="en-US" sz="2800" b="1" i="0" u="none" strike="noStrike" cap="none" dirty="0">
                <a:solidFill>
                  <a:srgbClr val="0033CC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1" i="0" u="none" strike="noStrike" cap="none" dirty="0">
                <a:solidFill>
                  <a:srgbClr val="0033CC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2800" b="1" i="0" u="none" strike="noStrike" cap="none" dirty="0">
                <a:solidFill>
                  <a:srgbClr val="0033CC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1" i="0" u="none" strike="noStrike" cap="none" dirty="0">
                <a:solidFill>
                  <a:srgbClr val="0033CC"/>
                </a:solidFill>
                <a:latin typeface="Cambria"/>
                <a:ea typeface="Cambria"/>
                <a:cs typeface="Cambria"/>
                <a:sym typeface="Cambria"/>
              </a:rPr>
              <a:t>ТРЕБОВАНИЯ </a:t>
            </a:r>
            <a:r>
              <a:rPr lang="en-US" sz="2800" b="1" i="0" u="none" strike="noStrike" cap="none" dirty="0" smtClean="0">
                <a:solidFill>
                  <a:srgbClr val="0033CC"/>
                </a:solidFill>
                <a:latin typeface="Cambria"/>
                <a:ea typeface="Cambria"/>
                <a:cs typeface="Cambria"/>
                <a:sym typeface="Cambria"/>
              </a:rPr>
              <a:t>ЗАКОНОДАТЕЛЬСТВА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 descr="http://xn--80aafkuuckrbv.xn--p1ai/Foto/prognozTBSM/2/s9.jpg"/>
          <p:cNvPicPr preferRelativeResize="0"/>
          <p:nvPr/>
        </p:nvPicPr>
        <p:blipFill rotWithShape="1">
          <a:blip r:embed="rId3">
            <a:alphaModFix/>
          </a:blip>
          <a:srcRect l="3056" r="4642"/>
          <a:stretch/>
        </p:blipFill>
        <p:spPr>
          <a:xfrm>
            <a:off x="6227762" y="836612"/>
            <a:ext cx="2736850" cy="223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0" y="0"/>
            <a:ext cx="9144000" cy="461962"/>
          </a:xfrm>
          <a:prstGeom prst="rect">
            <a:avLst/>
          </a:prstGeom>
          <a:gradFill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СОЦИОЛОГИЧЕСКИЕ ИССЛЕДОВАНИЯ </a:t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250825" y="692150"/>
            <a:ext cx="5976937" cy="255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последним данным, в России: средний возраст начала самостоятельной работы в Сети - 7 лет и сегодня наблюдается тенденция к снижению возраста до 5 лет. 88% четырёхлетних детей выходят в сеть вместе с родителями. В 7-9-летнем возрасте дети всё чаще выходят в сеть самостоятельно. К 14 годам совместное, семейное пользование сетью сохраняется лишь для 7% подростков. </a:t>
            </a: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0" y="3248025"/>
            <a:ext cx="9144000" cy="755649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Мобильным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интернетом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сегодня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пользуется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практически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каждый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второй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ребенок</a:t>
            </a:r>
            <a:r>
              <a:rPr lang="en-US" sz="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r>
              <a:rPr lang="en-US" sz="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70" name="Google Shape;170;p22"/>
          <p:cNvSpPr txBox="1"/>
          <p:nvPr/>
        </p:nvSpPr>
        <p:spPr>
          <a:xfrm>
            <a:off x="179387" y="4149725"/>
            <a:ext cx="8785225" cy="2554287"/>
          </a:xfrm>
          <a:prstGeom prst="rect">
            <a:avLst/>
          </a:prstGeom>
          <a:solidFill>
            <a:srgbClr val="DBEEF4"/>
          </a:solidFill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Больше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половины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пользователей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сети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возрасте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14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лет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просматривают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сайты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нежелательным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содержимым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39%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детей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посещают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порносайты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dirty="0"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19%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наблюдают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сцены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насилия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dirty="0"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16%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увлекаются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азартными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играми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Наркотическими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веществами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алкоголем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интересуются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14%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детей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dirty="0"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Экстремистские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националистические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ресурсы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посещают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11%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несовершеннолетних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пользователей</a:t>
            </a:r>
            <a:r>
              <a:rPr lang="en-US" sz="20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Виды он-лайн угроз, представляющих опасность для жизни, физического, психического и нравственного здоровья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 полноценного развития ребенка </a:t>
            </a:r>
            <a:endParaRPr/>
          </a:p>
        </p:txBody>
      </p:sp>
      <p:sp>
        <p:nvSpPr>
          <p:cNvPr id="176" name="Google Shape;176;p23"/>
          <p:cNvSpPr txBox="1"/>
          <p:nvPr/>
        </p:nvSpPr>
        <p:spPr>
          <a:xfrm>
            <a:off x="0" y="1484312"/>
            <a:ext cx="9144000" cy="1354137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397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mbria"/>
              <a:buAutoNum type="arabicPeriod"/>
            </a:pPr>
            <a:r>
              <a:rPr lang="en-US" sz="2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Самая распространенная угроза для детей в Интернете, это </a:t>
            </a:r>
            <a:r>
              <a:rPr lang="en-US" sz="2200" b="1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обилие откровенных материалов сексуального характера.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0" y="2997200"/>
            <a:ext cx="5724525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None/>
            </a:pPr>
            <a:r>
              <a:rPr lang="en-US" sz="22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Многочисленные видеоролики и снимки с так называемой «жесткой эротикой», в том числе содержащие информацию о сексуальных извращениях, могут дезориентировать ребенка, ранить его психику, вызвать нарушения психосексуального и нравственно-духовного развития, воспрепятствовать построению нормальных социальных, в том числе межполовых и семейных отношений в будущем. </a:t>
            </a:r>
            <a:endParaRPr/>
          </a:p>
        </p:txBody>
      </p:sp>
      <p:pic>
        <p:nvPicPr>
          <p:cNvPr id="178" name="Google Shape;178;p23" descr="http://shkola87.ucoz.ru/_tbkp/9/11/internet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6275" y="3573462"/>
            <a:ext cx="3387725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/>
        </p:nvSpPr>
        <p:spPr>
          <a:xfrm>
            <a:off x="0" y="6453187"/>
            <a:ext cx="539750" cy="4048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796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Виды он-лайн угроз, представляющих опасность для жизни, физического, психического и нравственного здоровья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 полноценного развития ребенка </a:t>
            </a:r>
            <a:endParaRPr/>
          </a:p>
        </p:txBody>
      </p:sp>
      <p:sp>
        <p:nvSpPr>
          <p:cNvPr id="185" name="Google Shape;185;p24"/>
          <p:cNvSpPr txBox="1"/>
          <p:nvPr/>
        </p:nvSpPr>
        <p:spPr>
          <a:xfrm>
            <a:off x="0" y="1484312"/>
            <a:ext cx="9144000" cy="1016000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mbria"/>
              <a:buNone/>
            </a:pPr>
            <a:r>
              <a:rPr lang="en-US" sz="2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2. При общении в Сети у каждого обязательно появляются виртуальные знакомые и друзья</a:t>
            </a:r>
            <a:r>
              <a:rPr lang="en-US" sz="8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mbria"/>
              <a:buNone/>
            </a:pPr>
            <a:r>
              <a:rPr lang="en-US" sz="8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</p:txBody>
      </p:sp>
      <p:sp>
        <p:nvSpPr>
          <p:cNvPr id="186" name="Google Shape;186;p24"/>
          <p:cNvSpPr txBox="1"/>
          <p:nvPr/>
        </p:nvSpPr>
        <p:spPr>
          <a:xfrm>
            <a:off x="3492500" y="3860800"/>
            <a:ext cx="5472112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None/>
            </a:pPr>
            <a:r>
              <a:rPr lang="en-US" sz="22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Виртуальное хамство и розыгрыши часто заканчиваются киберпреследованием и киберунижением, доставляя объекту травли множество страданий. Для ребенка такие переживания могут оказаться критичными, поскольку он более раним, чем взрослые люди. </a:t>
            </a:r>
            <a:endParaRPr/>
          </a:p>
        </p:txBody>
      </p:sp>
      <p:pic>
        <p:nvPicPr>
          <p:cNvPr id="187" name="Google Shape;187;p24" descr="http://www.big-radio.ru/news/images/670x-/91fdce4af78a97225b1d2ad5af08fda7.png"/>
          <p:cNvPicPr preferRelativeResize="0"/>
          <p:nvPr/>
        </p:nvPicPr>
        <p:blipFill rotWithShape="1">
          <a:blip r:embed="rId3">
            <a:alphaModFix/>
          </a:blip>
          <a:srcRect t="10983" r="10987"/>
          <a:stretch/>
        </p:blipFill>
        <p:spPr>
          <a:xfrm>
            <a:off x="0" y="4049712"/>
            <a:ext cx="3529012" cy="280828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 txBox="1"/>
          <p:nvPr/>
        </p:nvSpPr>
        <p:spPr>
          <a:xfrm>
            <a:off x="107950" y="2708275"/>
            <a:ext cx="89281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None/>
            </a:pPr>
            <a:r>
              <a:rPr lang="en-US" sz="22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Кроме своих сверстников и интересных личностей, общение с которыми пойдет на пользу, ребенок может завязать знакомство не только с педофилом и извращенцем, но и с мошенником и хулиганом.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Виды он-лайн угроз, представляющих опасность для жизни, физического, психического и нравственного здоровья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 полноценного развития ребенка </a:t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0" y="1412875"/>
            <a:ext cx="9144000" cy="1016000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mbria"/>
              <a:buNone/>
            </a:pPr>
            <a:r>
              <a:rPr lang="en-US" sz="2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2. При общении в Сети у каждого обязательно появляются виртуальные знакомые и друзья</a:t>
            </a:r>
            <a:r>
              <a:rPr lang="en-US" sz="8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mbria"/>
              <a:buNone/>
            </a:pPr>
            <a:r>
              <a:rPr lang="en-US" sz="8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0" y="2565400"/>
            <a:ext cx="8928100" cy="106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mbria"/>
              <a:buNone/>
            </a:pPr>
            <a:r>
              <a:rPr lang="en-US" sz="21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последние годы получили распространение такие общественно опасные посягательства на личность несовершеннолетнего в сети, как кибербуллинг (cyberbullying) – подростковый виртуальный террор. </a:t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179387" y="3716337"/>
            <a:ext cx="8785225" cy="1323975"/>
          </a:xfrm>
          <a:prstGeom prst="rect">
            <a:avLst/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 w="19050" cap="flat" cmpd="sng">
            <a:solidFill>
              <a:srgbClr val="4F622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Кибербуллинг</a:t>
            </a:r>
            <a:r>
              <a:rPr lang="en-US" sz="20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— это нападения с целью нанесения психологического вреда, которые осуществляются через электронную почту, сервисы мгновенных сообщений, в чатах, социальных сетях, на web-сайтах, а также посредством мобильной связи. </a:t>
            </a:r>
            <a:endParaRPr/>
          </a:p>
        </p:txBody>
      </p:sp>
      <p:sp>
        <p:nvSpPr>
          <p:cNvPr id="197" name="Google Shape;197;p25"/>
          <p:cNvSpPr txBox="1"/>
          <p:nvPr/>
        </p:nvSpPr>
        <p:spPr>
          <a:xfrm>
            <a:off x="107950" y="5084762"/>
            <a:ext cx="8928100" cy="16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Наиболее опасными видами кибербуллинга считаются </a:t>
            </a: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киберпреследование — скрытое выслеживание жертвы с целью организации нападения, избиения, изнасилования и т.д</a:t>
            </a: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., а также </a:t>
            </a: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хеппислепинг</a:t>
            </a: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(Happy Slapping — счастливое хлопанье, радостное избиение) — видеоролики с записями реальных сцен насилия. </a:t>
            </a:r>
            <a:endParaRPr/>
          </a:p>
        </p:txBody>
      </p:sp>
      <p:sp>
        <p:nvSpPr>
          <p:cNvPr id="198" name="Google Shape;198;p25"/>
          <p:cNvSpPr txBox="1"/>
          <p:nvPr/>
        </p:nvSpPr>
        <p:spPr>
          <a:xfrm>
            <a:off x="0" y="6453187"/>
            <a:ext cx="539750" cy="4048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796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Виды он-лайн угроз, представляющих опасность для жизни, физического, психического и нравственного здоровья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 полноценного развития ребенка </a:t>
            </a:r>
            <a:endParaRPr/>
          </a:p>
        </p:txBody>
      </p:sp>
      <p:sp>
        <p:nvSpPr>
          <p:cNvPr id="204" name="Google Shape;204;p26"/>
          <p:cNvSpPr txBox="1"/>
          <p:nvPr/>
        </p:nvSpPr>
        <p:spPr>
          <a:xfrm>
            <a:off x="0" y="1412875"/>
            <a:ext cx="9144000" cy="1570037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mbria"/>
              <a:buNone/>
            </a:pPr>
            <a:r>
              <a:rPr lang="en-US" sz="2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3. Опасная для детей информация, способная причинить серьезный вред их здоровью, развитию и безопасности может содержаться на электронных ресурсах, содержащих материалы </a:t>
            </a:r>
            <a:r>
              <a:rPr lang="en-US" sz="2200" b="1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экстремистского и террористического характера.</a:t>
            </a:r>
            <a:endParaRPr/>
          </a:p>
        </p:txBody>
      </p:sp>
      <p:pic>
        <p:nvPicPr>
          <p:cNvPr id="205" name="Google Shape;205;p26" descr="http://extremismu.net/wp-content/uploads/2017/03/Online-Terrorism-768x55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1412" y="3429000"/>
            <a:ext cx="4392612" cy="319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6"/>
          <p:cNvSpPr txBox="1"/>
          <p:nvPr/>
        </p:nvSpPr>
        <p:spPr>
          <a:xfrm>
            <a:off x="0" y="6453187"/>
            <a:ext cx="539750" cy="4048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796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Виды он-лайн угроз, представляющих опасность для жизни, физического, психического и нравственного здоровья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 полноценного развития ребенка </a:t>
            </a:r>
            <a:endParaRPr/>
          </a:p>
        </p:txBody>
      </p:sp>
      <p:sp>
        <p:nvSpPr>
          <p:cNvPr id="212" name="Google Shape;212;p27"/>
          <p:cNvSpPr txBox="1"/>
          <p:nvPr/>
        </p:nvSpPr>
        <p:spPr>
          <a:xfrm>
            <a:off x="0" y="1341437"/>
            <a:ext cx="9144000" cy="1184275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mbria"/>
              <a:buNone/>
            </a:pPr>
            <a:r>
              <a:rPr lang="en-US" sz="2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4. Особую опасность представляют для незрелой психики несовершеннолетних электронные ресурсы, созданные и поддерживаемые </a:t>
            </a:r>
            <a:r>
              <a:rPr lang="en-US" sz="2200" b="1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деструктивными религиозными сектами</a:t>
            </a:r>
            <a:r>
              <a:rPr lang="en-US" sz="22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/>
          </a:p>
        </p:txBody>
      </p:sp>
      <p:sp>
        <p:nvSpPr>
          <p:cNvPr id="213" name="Google Shape;213;p27"/>
          <p:cNvSpPr txBox="1"/>
          <p:nvPr/>
        </p:nvSpPr>
        <p:spPr>
          <a:xfrm>
            <a:off x="0" y="2781300"/>
            <a:ext cx="4932362" cy="39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mbria"/>
              <a:buNone/>
            </a:pPr>
            <a:r>
              <a:rPr lang="en-US" sz="21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Главная проблема деструктивных сект в сети – это предоставление ложной информации. Попасть под негативное влияние секты через сайт очень легко – если ребенок читает в сети соответствующий материал,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mbria"/>
              <a:buNone/>
            </a:pPr>
            <a:r>
              <a:rPr lang="en-US" sz="21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смотрит видео и фото-информацию, то он уже вступает во взаимодействие с вербовщиком секты, невольно участвует в психологической игре организаторов секты, нередко попадая от них в зависимость.</a:t>
            </a:r>
            <a:endParaRPr/>
          </a:p>
        </p:txBody>
      </p:sp>
      <p:pic>
        <p:nvPicPr>
          <p:cNvPr id="214" name="Google Shape;21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3800" y="3068637"/>
            <a:ext cx="3960812" cy="33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/>
          <p:nvPr/>
        </p:nvSpPr>
        <p:spPr>
          <a:xfrm>
            <a:off x="0" y="6453187"/>
            <a:ext cx="539750" cy="4048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796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Виды он-лайн угроз, представляющих опасность для жизни, физического, психического и нравственного здоровья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 полноценного развития ребенка </a:t>
            </a:r>
            <a:endParaRPr/>
          </a:p>
        </p:txBody>
      </p:sp>
      <p:sp>
        <p:nvSpPr>
          <p:cNvPr id="221" name="Google Shape;221;p28"/>
          <p:cNvSpPr txBox="1"/>
          <p:nvPr/>
        </p:nvSpPr>
        <p:spPr>
          <a:xfrm>
            <a:off x="0" y="1412875"/>
            <a:ext cx="9144000" cy="830262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None/>
            </a:pPr>
            <a:r>
              <a:rPr lang="en-US" sz="24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5. Доверчивость и наивность детей нередко используют в своих целях компьютерные мошенники, спамеры, фишеры.</a:t>
            </a:r>
            <a:endParaRPr/>
          </a:p>
        </p:txBody>
      </p:sp>
      <p:sp>
        <p:nvSpPr>
          <p:cNvPr id="222" name="Google Shape;222;p28"/>
          <p:cNvSpPr txBox="1"/>
          <p:nvPr/>
        </p:nvSpPr>
        <p:spPr>
          <a:xfrm>
            <a:off x="4067175" y="4149725"/>
            <a:ext cx="4897437" cy="246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None/>
            </a:pPr>
            <a:r>
              <a:rPr lang="en-US" sz="22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Недостаточно информированный об опасностях в сети ребенок может сообщить злоумышленнику номер кредитной карточки родителей, пароль от электронного кошелька, свой настоящий адрес и многое другое. </a:t>
            </a:r>
            <a:endParaRPr/>
          </a:p>
        </p:txBody>
      </p:sp>
      <p:pic>
        <p:nvPicPr>
          <p:cNvPr id="223" name="Google Shape;223;p28" descr="http://www.informnovosti.ru/images/12248/Image/title.jpg"/>
          <p:cNvPicPr preferRelativeResize="0"/>
          <p:nvPr/>
        </p:nvPicPr>
        <p:blipFill rotWithShape="1">
          <a:blip r:embed="rId3">
            <a:alphaModFix/>
          </a:blip>
          <a:srcRect l="3274" t="2455" r="1782" b="1782"/>
          <a:stretch/>
        </p:blipFill>
        <p:spPr>
          <a:xfrm>
            <a:off x="250825" y="4149725"/>
            <a:ext cx="3673475" cy="246856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/>
        </p:nvSpPr>
        <p:spPr>
          <a:xfrm>
            <a:off x="0" y="2565400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None/>
            </a:pPr>
            <a:r>
              <a:rPr lang="en-US" sz="22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Несовершеннолетние нередко переходят по присланным им злоумышленниками ссылкам без подозрений, скачивают неизвестные файлы, которые могут оказаться вирусами или содержать незаконную информацию.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9" descr="https://ds03.infourok.ru/uploads/ex/0b64/0001a58b-9c0bcb6d/img17.jpg"/>
          <p:cNvPicPr preferRelativeResize="0"/>
          <p:nvPr/>
        </p:nvPicPr>
        <p:blipFill rotWithShape="1">
          <a:blip r:embed="rId3">
            <a:alphaModFix/>
          </a:blip>
          <a:srcRect t="32640" r="3894" b="10321"/>
          <a:stretch/>
        </p:blipFill>
        <p:spPr>
          <a:xfrm>
            <a:off x="0" y="3141662"/>
            <a:ext cx="9144000" cy="371633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Виды он-лайн угроз, представляющих опасность для жизни, физического, психического и нравственного здоровья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 полноценного развития ребенка </a:t>
            </a:r>
            <a:endParaRPr/>
          </a:p>
        </p:txBody>
      </p:sp>
      <p:sp>
        <p:nvSpPr>
          <p:cNvPr id="231" name="Google Shape;231;p29"/>
          <p:cNvSpPr txBox="1"/>
          <p:nvPr/>
        </p:nvSpPr>
        <p:spPr>
          <a:xfrm>
            <a:off x="0" y="1412875"/>
            <a:ext cx="9144000" cy="830262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None/>
            </a:pPr>
            <a:r>
              <a:rPr lang="en-US" sz="24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5. Доверчивость и наивность детей нередко используют в своих целях компьютерные мошенники, спамеры, фишеры.</a:t>
            </a:r>
            <a:endParaRPr/>
          </a:p>
        </p:txBody>
      </p:sp>
      <p:sp>
        <p:nvSpPr>
          <p:cNvPr id="232" name="Google Shape;232;p29"/>
          <p:cNvSpPr txBox="1"/>
          <p:nvPr/>
        </p:nvSpPr>
        <p:spPr>
          <a:xfrm>
            <a:off x="0" y="2420937"/>
            <a:ext cx="9144000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None/>
            </a:pPr>
            <a:r>
              <a:rPr lang="en-US" sz="22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Что сообщают о себе школьники в профиле социальной сети </a:t>
            </a:r>
            <a:endParaRPr/>
          </a:p>
        </p:txBody>
      </p:sp>
      <p:sp>
        <p:nvSpPr>
          <p:cNvPr id="233" name="Google Shape;233;p29" descr="https://ds03.infourok.ru/uploads/ex/0b64/0001a58b-9c0bcb6d/img17.jpg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/>
        </p:nvSpPr>
        <p:spPr>
          <a:xfrm>
            <a:off x="0" y="0"/>
            <a:ext cx="9144000" cy="1200150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Виды он-лайн угроз, представляющих опасность для жизни, физического, психического и нравственного здоровья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 полноценного развития ребенка </a:t>
            </a:r>
            <a:endParaRPr/>
          </a:p>
        </p:txBody>
      </p:sp>
      <p:sp>
        <p:nvSpPr>
          <p:cNvPr id="239" name="Google Shape;239;p30"/>
          <p:cNvSpPr txBox="1"/>
          <p:nvPr/>
        </p:nvSpPr>
        <p:spPr>
          <a:xfrm>
            <a:off x="0" y="1484312"/>
            <a:ext cx="9144000" cy="1200150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mbria"/>
              <a:buNone/>
            </a:pPr>
            <a:r>
              <a:rPr lang="en-US" sz="24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6. Пропаганда наркотиков, насилия и жестокости, суицидального поведения, абортов, самоповреждений может быть весьма опасной для неокрепшей детской психики.</a:t>
            </a:r>
            <a:endParaRPr/>
          </a:p>
        </p:txBody>
      </p:sp>
      <p:sp>
        <p:nvSpPr>
          <p:cNvPr id="240" name="Google Shape;240;p30"/>
          <p:cNvSpPr txBox="1"/>
          <p:nvPr/>
        </p:nvSpPr>
        <p:spPr>
          <a:xfrm>
            <a:off x="0" y="2924175"/>
            <a:ext cx="5651500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mbria"/>
              <a:buNone/>
            </a:pPr>
            <a:r>
              <a:rPr lang="en-US" sz="24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Ребенок на веру принимает многие сомнительные идеи, особенно если они грамотно изложены. Например, о том, как лучше покончить с собой или от приема каких таблеток «станет веселее», как без обращения к врачу избавиться от нежеланной беременности и т.д. Этим пользуется немало людей, использующих детей в корыстных и иных личных целях. </a:t>
            </a:r>
            <a:endParaRPr/>
          </a:p>
        </p:txBody>
      </p:sp>
      <p:pic>
        <p:nvPicPr>
          <p:cNvPr id="241" name="Google Shape;241;p30" descr="http://itd3.mycdn.me/image?id=849804122872&amp;t=20&amp;plc=WEB&amp;tkn=*pMqrDbnKsDRqWPPC2IfEKZHgW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4525" y="5057775"/>
            <a:ext cx="34194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0" descr="http://kvedomosti.com/uploads/posts/2017-02/v-rossii-80-detey-vozrastom-4-6-let-polzuyutsya-internetom_1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0400" y="2852737"/>
            <a:ext cx="340360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/>
          <p:nvPr/>
        </p:nvSpPr>
        <p:spPr>
          <a:xfrm>
            <a:off x="0" y="6453187"/>
            <a:ext cx="539750" cy="4048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796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/>
          <p:nvPr/>
        </p:nvSpPr>
        <p:spPr>
          <a:xfrm>
            <a:off x="0" y="0"/>
            <a:ext cx="9144000" cy="1062037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US" sz="21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Виды он-лайн угроз, представляющих опасность для жизни, физического, психического и нравственного здоровья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Calibri"/>
              <a:buNone/>
            </a:pPr>
            <a:r>
              <a:rPr lang="en-US" sz="21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 полноценного развития ребенка </a:t>
            </a:r>
            <a:endParaRPr/>
          </a:p>
        </p:txBody>
      </p:sp>
      <p:sp>
        <p:nvSpPr>
          <p:cNvPr id="249" name="Google Shape;249;p31"/>
          <p:cNvSpPr txBox="1"/>
          <p:nvPr/>
        </p:nvSpPr>
        <p:spPr>
          <a:xfrm>
            <a:off x="0" y="1052512"/>
            <a:ext cx="9144000" cy="1385887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mbria"/>
              <a:buNone/>
            </a:pPr>
            <a:r>
              <a:rPr lang="en-US" sz="21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7. Помимо указанной выше информации в Сети есть немало сомнительных развлечений, таких как онлайн-игры, пропагандирующие секс, жестокость и насилие, требующие немалых финансовых вложений. Дети бывают вовлечены в азартные игры в сети. </a:t>
            </a:r>
            <a:endParaRPr/>
          </a:p>
        </p:txBody>
      </p:sp>
      <p:pic>
        <p:nvPicPr>
          <p:cNvPr id="250" name="Google Shape;25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2565400"/>
            <a:ext cx="576262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3284537"/>
            <a:ext cx="576262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0825" y="4005262"/>
            <a:ext cx="576262" cy="57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4652962"/>
            <a:ext cx="576262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0825" y="5373687"/>
            <a:ext cx="576262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0825" y="6092825"/>
            <a:ext cx="576262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1"/>
          <p:cNvSpPr txBox="1"/>
          <p:nvPr/>
        </p:nvSpPr>
        <p:spPr>
          <a:xfrm>
            <a:off x="827087" y="2457450"/>
            <a:ext cx="8316912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en-US" sz="17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Bad Language </a:t>
            </a:r>
            <a:r>
              <a:rPr lang="en-US" sz="17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lang="en-US" sz="17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Ненормативная лексика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en-US" sz="17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Игра содержит грубые и непристойные выражения. 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en-US" sz="17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Discrimination</a:t>
            </a:r>
            <a:r>
              <a:rPr lang="en-US" sz="17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- </a:t>
            </a:r>
            <a:r>
              <a:rPr lang="en-US" sz="17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Дискриминация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en-US" sz="17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Присутствие в продукте сцен или материалов, которые могут порочить или дискриминировать некоторые социальные группы. 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en-US" sz="17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Fear - Страх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en-US" sz="17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Материалы игры могут оказаться страшными и пугающими для маленьких детей.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en-US" sz="17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Gambling</a:t>
            </a:r>
            <a:r>
              <a:rPr lang="en-US" sz="17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7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Азартные игры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en-US" sz="17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игре есть возможность сыграть в азартные игры и сделать ставку, в том числе — реальными деньгами. 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en-US" sz="17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Sexual Content </a:t>
            </a:r>
            <a:r>
              <a:rPr lang="en-US" sz="17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</a:t>
            </a:r>
            <a:r>
              <a:rPr lang="en-US" sz="17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Непристойности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en-US" sz="17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игре присутствует обнажение и/или встречаются сцены с сексуальными отношениями. 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en-US" sz="17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Violence - Насилие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mbria"/>
              <a:buNone/>
            </a:pPr>
            <a:r>
              <a:rPr lang="en-US" sz="17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Игра изобилует сценами с применением насилия.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2411412" y="981075"/>
            <a:ext cx="6481762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«КОНЦЕПЦИЯ ФОРМИРОВАНИЯ И РАЗВИТИЯ ЕДИНОГО ИНФОРМАЦИОННОГО ПРОСТРАНСТВА РОССИИ И СООТВЕТСТВУЮЩИХ ГОСУДАРСТВЕННЫХ ИНФОРМАЦИОННЫХ РЕСУРСОВ»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(одобрена решением Президента РФ от 23.11.1995 N Пр-1694) </a:t>
            </a:r>
            <a:endParaRPr/>
          </a:p>
          <a:p>
            <a:pPr marL="0" marR="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Согласно данной концепции «единое информационное пространство» складывается из следующих главных компонентов: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179387" y="3429000"/>
            <a:ext cx="8964612" cy="332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информационные ресурсы, содержащие данные, сведения и знания, зафиксированные на соответствующих носителях информации;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организационные структуры, обеспечивающие функционирование и развитие единого информационного пространства, в частности, сбор, обработку, хранение, распространение, поиск и передачу информации;</a:t>
            </a:r>
            <a:endParaRPr/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средства информационного взаимодействия граждан и организаций, обеспечивающие им доступ к информационным ресурсам на основе соответствующих информационных технологий, включающие программно-технические средства и организационно-нормативные документы».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0" y="115887"/>
            <a:ext cx="91440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НОРМАТИВНАЯ ПРАВОВАЯ БАЗА ЗАЩИТЫ ДЕТЕЙ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ОТ ИНФОРМАЦИИ, ПРИЧИНЯЮЩЕЙ ВРЕД ИХ ЗДОРОВЬЮ</a:t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052512"/>
            <a:ext cx="1908175" cy="201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/>
          <p:nvPr/>
        </p:nvSpPr>
        <p:spPr>
          <a:xfrm>
            <a:off x="0" y="0"/>
            <a:ext cx="9144000" cy="1138237"/>
          </a:xfrm>
          <a:prstGeom prst="rect">
            <a:avLst/>
          </a:prstGeom>
          <a:gradFill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 scaled="0"/>
          </a:gra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Виды он-лайн угроз, представляющих опасность для жизни, физического, психического и нравственного здоровья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и полноценного развития ребенка </a:t>
            </a:r>
            <a:endParaRPr/>
          </a:p>
        </p:txBody>
      </p:sp>
      <p:sp>
        <p:nvSpPr>
          <p:cNvPr id="262" name="Google Shape;262;p32"/>
          <p:cNvSpPr txBox="1"/>
          <p:nvPr/>
        </p:nvSpPr>
        <p:spPr>
          <a:xfrm>
            <a:off x="0" y="1125537"/>
            <a:ext cx="9144000" cy="1630362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8. Психологами отмечается распространенность в среде пользователей, в том числе несовершеннолетних, случаев болезненного пристрастия к участию в сетевых процессах, так называемой "Интернет-зависимости", проявляющегося в навязчивом желании неограниченно долго продолжать сетевое общение. </a:t>
            </a:r>
            <a:endParaRPr/>
          </a:p>
        </p:txBody>
      </p:sp>
      <p:sp>
        <p:nvSpPr>
          <p:cNvPr id="263" name="Google Shape;263;p32"/>
          <p:cNvSpPr txBox="1"/>
          <p:nvPr/>
        </p:nvSpPr>
        <p:spPr>
          <a:xfrm>
            <a:off x="0" y="2781300"/>
            <a:ext cx="9144000" cy="430212"/>
          </a:xfrm>
          <a:prstGeom prst="rect">
            <a:avLst/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2200"/>
              <a:buFont typeface="Calibri"/>
              <a:buNone/>
            </a:pPr>
            <a:r>
              <a:rPr lang="en-US" sz="2200" b="1" i="0" u="none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Выделяется 6 основных типов интернет - зависимости: </a:t>
            </a:r>
            <a:endParaRPr/>
          </a:p>
        </p:txBody>
      </p:sp>
      <p:sp>
        <p:nvSpPr>
          <p:cNvPr id="264" name="Google Shape;264;p32"/>
          <p:cNvSpPr txBox="1"/>
          <p:nvPr/>
        </p:nvSpPr>
        <p:spPr>
          <a:xfrm>
            <a:off x="107950" y="3284537"/>
            <a:ext cx="90360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en-US" sz="1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Навязчивый веб-серфинг </a:t>
            </a:r>
            <a:r>
              <a:rPr lang="en-US"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— бесконечные путешествия по Всемирной паутине, поиск информации.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en-US" sz="1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Пристрастие к виртуальному общению и виртуальным знакомствам </a:t>
            </a:r>
            <a:r>
              <a:rPr lang="en-US"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— большие объёмы переписки, постоянное участие в чатах, избыточность друзей в Сети.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en-US" sz="1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Игровая зависимость</a:t>
            </a:r>
            <a:r>
              <a:rPr lang="en-US"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— навязчивое увлечение компьютерными играми по сети.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en-US" sz="1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Навязчивая финансовая потребность </a:t>
            </a:r>
            <a:r>
              <a:rPr lang="en-US"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— игра по сети в азартные игры, ненужные покупки в интернет-магазинах или постоянные участия в интернет-аукционах.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en-US" sz="1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Пристрастие к просмотру фильмов через интернет, </a:t>
            </a:r>
            <a:r>
              <a:rPr lang="en-US"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когда больной может провести перед экраном весь день, не отрываясь из-за того, что в сети можно посмотреть практически любой фильм или передачу.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lang="en-US" sz="18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Киберсексуальная зависимость </a:t>
            </a:r>
            <a:r>
              <a:rPr lang="en-US" sz="18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— навязчивое влечение к посещению порносайтов и занятию киберсексом.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/>
          <p:nvPr/>
        </p:nvSpPr>
        <p:spPr>
          <a:xfrm>
            <a:off x="0" y="0"/>
            <a:ext cx="9144000" cy="523875"/>
          </a:xfrm>
          <a:prstGeom prst="rect">
            <a:avLst/>
          </a:prstGeom>
          <a:solidFill>
            <a:srgbClr val="9BBB59"/>
          </a:solidFill>
          <a:ln w="25400" cap="flat" cmpd="sng">
            <a:solidFill>
              <a:srgbClr val="7189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СПОСОБЫ ЗАЩИТЫ ОТ ИНТЕРНЕТ-УГРОЗ</a:t>
            </a:r>
            <a:endParaRPr/>
          </a:p>
        </p:txBody>
      </p:sp>
      <p:sp>
        <p:nvSpPr>
          <p:cNvPr id="270" name="Google Shape;270;p33"/>
          <p:cNvSpPr txBox="1"/>
          <p:nvPr/>
        </p:nvSpPr>
        <p:spPr>
          <a:xfrm>
            <a:off x="3348037" y="549275"/>
            <a:ext cx="5545137" cy="486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Административные (нормативно-правовые) меры обеспечивает государство посредством создания/изменения законопроектов.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Воспитание и обучение пользователей эффективной работе с информацией.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Обучение ребенка работе в сети Интернет родителями и педагогами.</a:t>
            </a:r>
            <a:endParaRPr/>
          </a:p>
          <a:p>
            <a:pPr marL="0" marR="0" lvl="0" indent="-1270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Использование современных технологических решений в области повышения эффективности использования Интернет (использование специального программного обеспечения, контент-фильтра).</a:t>
            </a:r>
            <a:endParaRPr/>
          </a:p>
        </p:txBody>
      </p:sp>
      <p:sp>
        <p:nvSpPr>
          <p:cNvPr id="271" name="Google Shape;271;p33"/>
          <p:cNvSpPr txBox="1"/>
          <p:nvPr/>
        </p:nvSpPr>
        <p:spPr>
          <a:xfrm>
            <a:off x="0" y="5373687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mbria"/>
              <a:buNone/>
            </a:pPr>
            <a:r>
              <a:rPr lang="en-US" sz="22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Контент-фильтр</a:t>
            </a:r>
            <a:r>
              <a:rPr lang="en-US" sz="22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– это программное обеспечение, предназначенное для управления доступностью содержимого читателям, в частности для фильтрации доступных через Интернет или электронную почту ресурсов. </a:t>
            </a:r>
            <a:endParaRPr/>
          </a:p>
        </p:txBody>
      </p:sp>
      <p:pic>
        <p:nvPicPr>
          <p:cNvPr id="272" name="Google Shape;272;p33" descr="3loolollld.png"/>
          <p:cNvPicPr preferRelativeResize="0"/>
          <p:nvPr/>
        </p:nvPicPr>
        <p:blipFill rotWithShape="1">
          <a:blip r:embed="rId3">
            <a:alphaModFix/>
          </a:blip>
          <a:srcRect l="27630" t="8473" r="14595" b="1138"/>
          <a:stretch/>
        </p:blipFill>
        <p:spPr>
          <a:xfrm>
            <a:off x="0" y="620712"/>
            <a:ext cx="3313112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/>
          <p:nvPr/>
        </p:nvSpPr>
        <p:spPr>
          <a:xfrm>
            <a:off x="0" y="0"/>
            <a:ext cx="9144000" cy="40005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8C3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n-US" sz="20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ВСЕРОССИЙСКИЙ ЕДИНЫЙ УРОК ПО БЕЗОПАСНОСТИ В СЕТИ ИНТЕРНЕТ </a:t>
            </a:r>
            <a:endParaRPr/>
          </a:p>
        </p:txBody>
      </p:sp>
      <p:sp>
        <p:nvSpPr>
          <p:cNvPr id="278" name="Google Shape;278;p34"/>
          <p:cNvSpPr txBox="1"/>
          <p:nvPr/>
        </p:nvSpPr>
        <p:spPr>
          <a:xfrm>
            <a:off x="0" y="404812"/>
            <a:ext cx="9144000" cy="1323975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flat" cmpd="sng">
            <a:solidFill>
              <a:srgbClr val="BE4B4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None/>
            </a:pP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С 2014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года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в </a:t>
            </a:r>
            <a:r>
              <a:rPr lang="en-US" sz="2000" b="0" i="0" u="none" dirty="0" err="1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образовательных</a:t>
            </a:r>
            <a:r>
              <a:rPr lang="en-US" sz="2000" b="0" i="0" u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учреждениях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проходит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Всероссийский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Единый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урок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по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безопасности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в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сети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Интернет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цель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которого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заключается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в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воспитании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у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детей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и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подростков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информационной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культуры</a:t>
            </a:r>
            <a:r>
              <a:rPr lang="en-US" sz="2000" b="0" i="0" u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dirty="0"/>
          </a:p>
        </p:txBody>
      </p:sp>
      <p:pic>
        <p:nvPicPr>
          <p:cNvPr id="279" name="Google Shape;279;p34" descr="pravilabezopasnostivinterenete.png"/>
          <p:cNvPicPr preferRelativeResize="0"/>
          <p:nvPr/>
        </p:nvPicPr>
        <p:blipFill rotWithShape="1">
          <a:blip r:embed="rId3">
            <a:alphaModFix/>
          </a:blip>
          <a:srcRect l="1010" t="2855" r="2020" b="2850"/>
          <a:stretch/>
        </p:blipFill>
        <p:spPr>
          <a:xfrm>
            <a:off x="900112" y="1773237"/>
            <a:ext cx="7396162" cy="508476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4"/>
          <p:cNvSpPr txBox="1"/>
          <p:nvPr/>
        </p:nvSpPr>
        <p:spPr>
          <a:xfrm>
            <a:off x="0" y="6453187"/>
            <a:ext cx="539750" cy="4048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796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ЗАДАЧИ</a:t>
            </a:r>
            <a:r>
              <a:rPr lang="ru-RU" sz="2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ЗАНЯТИЙ ПО</a:t>
            </a:r>
            <a:r>
              <a:rPr lang="en-US" sz="28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МЕДИАБЕЗОПАСНОСТИ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5"/>
          <p:cNvSpPr txBox="1"/>
          <p:nvPr/>
        </p:nvSpPr>
        <p:spPr>
          <a:xfrm>
            <a:off x="323850" y="1052512"/>
            <a:ext cx="8640762" cy="555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Информирование читателей о видах информации, способной причинить вред здоровью и развитию несовершеннолетних 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Информирование о способах незаконного распространения такой информации 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Ознакомление с международными принципами и нормами, с нормативными правовыми актами Российской Федерации 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Обучение детей и подростков правилам ответственного и безопасного пользования услугами Интернет и мобильной (сотовой) связи, другими электронными средствами связи и коммуникации 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Профилактика формирования у детей интернет- зависимости и игровой зависимости 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Предупреждение совершения в отношении детей правонарушений с использованием информационно-телекоммуникационных технологий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/>
        </p:nvSpPr>
        <p:spPr>
          <a:xfrm>
            <a:off x="0" y="0"/>
            <a:ext cx="9144000" cy="830262"/>
          </a:xfrm>
          <a:prstGeom prst="rect">
            <a:avLst/>
          </a:prstGeom>
          <a:solidFill>
            <a:srgbClr val="8064A2"/>
          </a:solidFill>
          <a:ln w="25400" cap="flat" cmpd="sng">
            <a:solidFill>
              <a:srgbClr val="5C47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РЕСУРСЫ ДЛЯ РАБОТЫ </a:t>
            </a:r>
            <a:r>
              <a:rPr lang="en-US" sz="2400" b="1" i="0" u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 </a:t>
            </a:r>
            <a:r>
              <a:rPr lang="en-US" sz="2400" b="1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НАПРАВЛЕНИЮ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«БЕЗОПАСНЫЙ ИНТЕРНЕТ»</a:t>
            </a:r>
            <a:endParaRPr dirty="0"/>
          </a:p>
        </p:txBody>
      </p:sp>
      <p:sp>
        <p:nvSpPr>
          <p:cNvPr id="292" name="Google Shape;292;p36"/>
          <p:cNvSpPr txBox="1"/>
          <p:nvPr/>
        </p:nvSpPr>
        <p:spPr>
          <a:xfrm>
            <a:off x="107950" y="765175"/>
            <a:ext cx="9036050" cy="609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Проект «Разбираем Интернет» </a:t>
            </a:r>
            <a:r>
              <a:rPr lang="en-US" sz="20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http://www.razbiraeminternet.ru/</a:t>
            </a: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 -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посвящен тому, как получить доступ к знаниям, находить нужную информацию, критически оценивать контент, создавать собственные интернет-проекты, общаться, соблюдая правила безопасности. На сайте также можно пройти тест на знание правил поведения в сети и получить сертификат за его успешное прохождение.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Линия помощи «Дети он-лайн» </a:t>
            </a:r>
            <a:r>
              <a:rPr lang="en-US" sz="20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http://detionline.com/helpline/about</a:t>
            </a: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 - бесплатная всероссийская служба телефонного и он-лайн консультирования для детей и взрослых по проблемам безопасного использования интернета и мобильной связи. На Линии помощи профессиональную психологическую и информационную поддержку оказывают психологи факультета психологии МГУ имени М.В.Ломоносова и Фонда Развития Интернет.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Общероссийский сайт «Помощь  рядом» </a:t>
            </a:r>
            <a:r>
              <a:rPr lang="en-US" sz="20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http://pomoschryadom.ru </a:t>
            </a: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-предназначен для детей и подростков в возрасте от 6 до 18 лет. Основная его цель – помочь несовершеннолетним в сложных вопросах, с которыми они могут столкнуться в своей жизни, путем предоставления безопасной информации и бесплатной психологической он-лайн помощи, в том числе по вопросам, возникающим при использовании сети интернет 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/>
          <p:nvPr/>
        </p:nvSpPr>
        <p:spPr>
          <a:xfrm>
            <a:off x="179387" y="836612"/>
            <a:ext cx="8964612" cy="317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Он-лайн-игра  «Прогулка через Дикий Интернет Лес» </a:t>
            </a: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посвящена вопросам обеспечения безопасности в Интернете:  </a:t>
            </a:r>
            <a:r>
              <a:rPr lang="en-US" sz="20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http://www.wildwebwoods.org/popup.php?lang=ru</a:t>
            </a: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Материалы к урокам безопасного интернета: </a:t>
            </a:r>
            <a:r>
              <a:rPr lang="en-US" sz="20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http://ligainternet.ru/encyclopedia-of-security/parents-and-teachers/parents-and-teachers-detail.php?ID=3652</a:t>
            </a: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«Основы безопасности детей и молодежи в Интернете» </a:t>
            </a:r>
            <a:r>
              <a:rPr lang="en-US" sz="20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http://laste.arvutikaitse.ee/rus/html/etusivu.htm</a:t>
            </a: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 -  интерактивный курс по Интернет-безопасности.</a:t>
            </a:r>
            <a:endParaRPr/>
          </a:p>
        </p:txBody>
      </p:sp>
      <p:sp>
        <p:nvSpPr>
          <p:cNvPr id="298" name="Google Shape;298;p37"/>
          <p:cNvSpPr txBox="1"/>
          <p:nvPr/>
        </p:nvSpPr>
        <p:spPr>
          <a:xfrm>
            <a:off x="0" y="0"/>
            <a:ext cx="9144000" cy="830262"/>
          </a:xfrm>
          <a:prstGeom prst="rect">
            <a:avLst/>
          </a:prstGeom>
          <a:solidFill>
            <a:srgbClr val="8064A2"/>
          </a:solidFill>
          <a:ln w="25400" cap="flat" cmpd="sng">
            <a:solidFill>
              <a:srgbClr val="5C47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РЕСУРСЫ ДЛЯ РАБОТЫ </a:t>
            </a:r>
            <a:r>
              <a:rPr lang="en-US" sz="2400" b="1" i="0" u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 </a:t>
            </a:r>
            <a:r>
              <a:rPr lang="en-US" sz="2400" b="1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НАПРАВЛЕНИЮ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«БЕЗОПАСНЫЙ ИНТЕРНЕТ»</a:t>
            </a:r>
            <a:endParaRPr dirty="0"/>
          </a:p>
        </p:txBody>
      </p:sp>
      <p:sp>
        <p:nvSpPr>
          <p:cNvPr id="299" name="Google Shape;299;p37"/>
          <p:cNvSpPr txBox="1"/>
          <p:nvPr/>
        </p:nvSpPr>
        <p:spPr>
          <a:xfrm>
            <a:off x="179387" y="4076700"/>
            <a:ext cx="8713787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Проект «Что ты знаешь о персональных данных?»</a:t>
            </a: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r>
              <a:rPr lang="en-US" sz="20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http://xn--80aalcbc2bocdadlpp9nfk.xn--d1acj3b/</a:t>
            </a: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 Роскомнадзора содержит информационные и развлекательные материалы (тесты, игры видеоролики, раскраски), посвященные защите персональных данных. </a:t>
            </a:r>
            <a:endParaRPr/>
          </a:p>
        </p:txBody>
      </p:sp>
      <p:pic>
        <p:nvPicPr>
          <p:cNvPr id="300" name="Google Shape;300;p37" descr="http://www.theintentionallife.com/wp-content/uploads/2013/12/social-media-girls-900.jpg"/>
          <p:cNvPicPr preferRelativeResize="0"/>
          <p:nvPr/>
        </p:nvPicPr>
        <p:blipFill rotWithShape="1">
          <a:blip r:embed="rId7">
            <a:alphaModFix/>
          </a:blip>
          <a:srcRect l="2563" r="2563"/>
          <a:stretch/>
        </p:blipFill>
        <p:spPr>
          <a:xfrm>
            <a:off x="2843807" y="5320466"/>
            <a:ext cx="3528393" cy="1537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8"/>
          <p:cNvSpPr txBox="1"/>
          <p:nvPr/>
        </p:nvSpPr>
        <p:spPr>
          <a:xfrm>
            <a:off x="395287" y="333375"/>
            <a:ext cx="8497887" cy="104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ts val="4400"/>
              <a:buFont typeface="Cambria"/>
              <a:buNone/>
            </a:pPr>
            <a:r>
              <a:rPr lang="en-US" sz="4400" b="1" i="0" u="none">
                <a:solidFill>
                  <a:srgbClr val="953735"/>
                </a:solidFill>
                <a:latin typeface="Cambria"/>
                <a:ea typeface="Cambria"/>
                <a:cs typeface="Cambria"/>
                <a:sym typeface="Cambria"/>
              </a:rPr>
              <a:t>Спасибо за внимание! </a:t>
            </a:r>
            <a:endParaRPr/>
          </a:p>
        </p:txBody>
      </p:sp>
      <p:pic>
        <p:nvPicPr>
          <p:cNvPr id="306" name="Google Shape;306;p38" descr="z0U3F0WeUw0.png"/>
          <p:cNvPicPr preferRelativeResize="0"/>
          <p:nvPr/>
        </p:nvPicPr>
        <p:blipFill rotWithShape="1">
          <a:blip r:embed="rId3">
            <a:alphaModFix/>
          </a:blip>
          <a:srcRect l="54335" t="4869" b="4850"/>
          <a:stretch/>
        </p:blipFill>
        <p:spPr>
          <a:xfrm>
            <a:off x="3276600" y="2060575"/>
            <a:ext cx="3959225" cy="37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/>
        </p:nvSpPr>
        <p:spPr>
          <a:xfrm>
            <a:off x="0" y="188912"/>
            <a:ext cx="91440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НОРМАТИВНАЯ ПРАВОВАЯ БАЗА ЗАЩИТЫ ДЕТЕЙ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ОТ ИНФОРМАЦИИ, ПРИЧИНЯЮЩЕЙ ВРЕД ИХ ЗДОРОВЬЮ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68412"/>
            <a:ext cx="1908175" cy="201771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250825" y="3284537"/>
            <a:ext cx="1871662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ФЕДЕРАЛЬНОЕ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ЗАКОНОДАТЕЛЬСТВО 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2411412" y="1196975"/>
            <a:ext cx="6553200" cy="295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ФЕДЕРАЛЬНЫЙ ЗАКОН №124-ФЗ ОТ 24.07.1998 ГОДА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«ОБ ОСНОВНЫХ ГАРАНТИЯХ ПРАВ РЕБЁНКА В РОССИЙСКОЙ ФЕДЕРАЦИИ»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ЗАКОН РОССИЙСКОЙ ФЕДЕРАЦИИ №2124-1 ОТ 27.12.1991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 СРЕДСТВАХ МАССОВОЙ ИНФОРМАЦИИ»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ФЕДЕРАЛЬНЫЙ ЗАКОН №38-ФЗ ОТ 13.03.2006 ГОДА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 О РЕКЛАМЕ» 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0" y="6453187"/>
            <a:ext cx="385762" cy="4048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796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827087" y="4149725"/>
            <a:ext cx="8137525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ФЕДЕРАЛЬНЫЙ ЗАКОН № 149-ФЗ от 27.07.2006 г.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«ОБ ИНФОРМАЦИИ, ИНФОРМАЦИОННЫХ ТЕХНОЛОГИЯХ И О ЗАЩИТЕ ИНФОРМАЦИИ»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ФЕДЕРАЛЬНЫЙ ЗАКОН от 27.07.2006 № 152-ФЗ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 ПЕРСОНАЛЬНЫХ ДАННЫХ»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  <a:p>
            <a:pPr marL="0" marR="0" lvl="0" indent="-1270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ФЕДЕРАЛЬНЫЙ ЗАКОН ОТ 25 ИЮЛЯ 2002 Г. № 114-ФЗ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 ПРОТИВОДЕЙСТВИИ ЭКСТРЕМИСТСКОЙ ДЕЯТЕЛЬНОСТИ»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2411412" y="1295400"/>
            <a:ext cx="6481762" cy="329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ФЕДЕРАЛЬНЫЙ ЗАКОН ОТ 29.12.2012 № 436-ФЗ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 ЗАЩИТЕ ДЕТЕЙ ОТ ИНФОРМАЦИИ, ПРИЧИНЯЮЩЕЙ ВРЕД ИХ ЗДОРОВЬЮ И РАЗВИТИЮ»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устанавливает правила медиабезопасности детей при обороте на территории России продукции средств массовой информации, печатной, аудиовизуальной продукции на любых видах носителей, программ для ЭВМ и баз данных, а также информации, размещаемой в информационно-телекоммуникационных сетях и сетях подвижной радиотелефонной связи.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1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0" y="6453187"/>
            <a:ext cx="385762" cy="4048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796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412875"/>
            <a:ext cx="1908175" cy="201771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323850" y="3429000"/>
            <a:ext cx="1871662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ФЕДЕРАЛЬНОЕ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ЗАКОНОДАТЕЛЬСТВО </a:t>
            </a: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0" y="188912"/>
            <a:ext cx="91440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НОРМАТИВНАЯ ПРАВОВАЯ БАЗА ЗАЩИТЫ ДЕТЕЙ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ОТ ИНФОРМАЦИИ, ПРИЧИНЯЮЩЕЙ ВРЕД ИХ ЗДОРОВЬЮ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468312" y="4797425"/>
            <a:ext cx="8424862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ФЕДЕРАЛЬНЫЙ ЗАКОН ОТ 28.07.2012 N 139-ФЗ</a:t>
            </a:r>
            <a:endParaRPr sz="20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 ВНЕСЕНИИ ИЗМЕНЕНИЙ В ФЕДЕРАЛЬНЫЙ ЗАКОН «О ЗАЩИТЕ ДЕТЕЙ ОТ ИНФОРМАЦИИ, ПРИЧИНЯЮЩЕЙ ВРЕД ИХ ЗДОРОВЬЮ И РАЗВИТИЮ» И ОТДЕЛЬНЫЕ ЗАКОНОДАТЕЛЬНЫЕ АКТЫ РОССИЙСКОЙ ФЕДЕРАЦИИ» </a:t>
            </a:r>
            <a:r>
              <a:rPr lang="en-US" sz="18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 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 descr="3loolollld.png"/>
          <p:cNvPicPr preferRelativeResize="0"/>
          <p:nvPr/>
        </p:nvPicPr>
        <p:blipFill rotWithShape="1">
          <a:blip r:embed="rId3">
            <a:alphaModFix/>
          </a:blip>
          <a:srcRect l="11351" t="7803" r="26218" b="2443"/>
          <a:stretch/>
        </p:blipFill>
        <p:spPr>
          <a:xfrm>
            <a:off x="7451725" y="5013325"/>
            <a:ext cx="1414462" cy="167481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/>
        </p:nvSpPr>
        <p:spPr>
          <a:xfrm>
            <a:off x="250825" y="908050"/>
            <a:ext cx="8713787" cy="583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1) побуждающая детей к совершению действий, представляющих угрозу их жизни и (или) здоровью, в том числе к причинению вреда своему здоровью, самоубийству;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2) способная вызвать у детей желание употребить наркотические средства, психотропные и (или) одурманивающие вещества, табачные изделия, алкогольную и спиртосодержащую продукцию, пиво и напитки, изготавливаемые на его основе, принять участие в азартных играх, заниматься проституцией, бродяжничеством или попрошайничеством;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3) обосновывающая или оправдывающая допустимость насилия и (или) жестокости либо побуждающая осуществлять насильственные действия по отношению к людям или животным, за исключением случаев, предусмотренных настоящим Федеральным законом;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4) отрицающая семейные ценности и формирующая неуважение к родителям и (или) другим членам семьи;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5) оправдывающая противоправное поведение;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6) содержащая нецензурную брань;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7) содержащая информацию порнографического характера.</a:t>
            </a:r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0" y="0"/>
            <a:ext cx="9144000" cy="954087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8C3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К информации, запрещенной для распространения среди детей, относится информация: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/>
        </p:nvSpPr>
        <p:spPr>
          <a:xfrm>
            <a:off x="2268537" y="1052512"/>
            <a:ext cx="6624637" cy="329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УКАЗ ПРЕЗИДЕНТА РОССИЙСКОЙ ФЕДЕРАЦИИ ОТ 01.06.2012 Г. № 761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 НАЦИОНАЛЬНОЙ СТРАТЕГИИ ДЕЙСТВИЙ В ИНТЕРЕСАХ ДЕТЕЙ НА 2012–2017 ГОДЫ» </a:t>
            </a:r>
            <a:r>
              <a:rPr lang="en-US" sz="2000" b="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b="0" i="1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утратил</a:t>
            </a:r>
            <a:r>
              <a:rPr lang="en-US" sz="2000" b="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1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силу</a:t>
            </a:r>
            <a:r>
              <a:rPr lang="en-US" sz="2000" b="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US" sz="2000" b="0" i="1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</a:t>
            </a:r>
            <a:r>
              <a:rPr lang="en-US" sz="2000" b="0" i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«В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целях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совершенствования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государственной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политики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сфере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защиты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детства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учитывая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достигнутые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ходе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реализации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Национальной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стратегии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действий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интересах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детей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2012–2017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гг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постановляю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объявить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2018–2027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гг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 в РФ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Десятилетием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детства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 -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Президент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Российской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Федерации</a:t>
            </a:r>
            <a:r>
              <a:rPr lang="en-US" sz="2000" b="0" i="1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В.Путин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1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0" y="115887"/>
            <a:ext cx="91440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НОРМАТИВНАЯ ПРАВОВАЯ БАЗА ЗАЩИТЫ ДЕТЕЙ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ОТ ИНФОРМАЦИИ, ПРИЧИНЯЮЩЕЙ ВРЕД ИХ ЗДОРОВЬЮ</a:t>
            </a:r>
            <a:endParaRPr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268412"/>
            <a:ext cx="1908175" cy="2017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250825" y="3284537"/>
            <a:ext cx="1873250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ФЕДЕРАЛЬНОЕ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sz="1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ЗАКОНОДАТЕЛЬСТВО 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0" y="6453187"/>
            <a:ext cx="385762" cy="4048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796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323850" y="4365625"/>
            <a:ext cx="8640762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УКАЗ ПРЕЗИДЕНТА РОССИЙСКОЙ ФЕДЕРАЦИИ ОТ 29 МАЯ 2017 ГОДА № 240</a:t>
            </a:r>
            <a:endParaRPr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«ОБ ОБЪЯВЛЕНИИ В РОССИЙСКОЙ ФЕДЕРАЦИИ ДЕСЯТИЛЕТИЯ ДЕТСТВА»</a:t>
            </a:r>
            <a:endParaRPr dirty="0" smtClean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плане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основных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мероприятий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2027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года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проводимых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рамках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Десятилетия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детства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механизмов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обеспечения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информационной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безопасности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сети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Интернет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исключающих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риск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причинения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несовершеннолетним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вреда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здоровью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(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физическому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психическому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духовному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нравственному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1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развитию</a:t>
            </a:r>
            <a:r>
              <a:rPr lang="en-US" sz="2000" b="0" i="1" u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323850" y="260350"/>
            <a:ext cx="8496300" cy="31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Cambria"/>
              <a:buNone/>
            </a:pPr>
            <a:r>
              <a:rPr lang="en-US" sz="2800" b="1" i="0" u="none">
                <a:solidFill>
                  <a:srgbClr val="17375E"/>
                </a:solidFill>
                <a:latin typeface="Cambria"/>
                <a:ea typeface="Cambria"/>
                <a:cs typeface="Cambria"/>
                <a:sym typeface="Cambria"/>
              </a:rPr>
              <a:t>Информационная безопасность детей признана одним из национальных приоритетов современной государственной политики России. Это четко обозначено в Национальной стратегии действий в интересах детей и Концепции информационной безопасности детей от 2 декабря 2015 года.</a:t>
            </a:r>
            <a:endParaRPr/>
          </a:p>
        </p:txBody>
      </p:sp>
      <p:pic>
        <p:nvPicPr>
          <p:cNvPr id="140" name="Google Shape;140;p19" descr="posobie-informacionnaya-bezopasnost-detej1-1"/>
          <p:cNvPicPr preferRelativeResize="0"/>
          <p:nvPr/>
        </p:nvPicPr>
        <p:blipFill rotWithShape="1">
          <a:blip r:embed="rId3">
            <a:alphaModFix/>
          </a:blip>
          <a:srcRect l="1449" r="1448" b="1306"/>
          <a:stretch/>
        </p:blipFill>
        <p:spPr>
          <a:xfrm>
            <a:off x="2051050" y="3644900"/>
            <a:ext cx="5216525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>
            <a:off x="0" y="6453187"/>
            <a:ext cx="385762" cy="4048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796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1844675"/>
            <a:ext cx="1908175" cy="201771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2484437" y="1916112"/>
            <a:ext cx="6408737" cy="16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САНИТАРНО-ЭПИДЕМИОЛОГИЧЕСКИЕ ПРАВИЛА И НОРМАТИВЫ СанПиН 2.2.2/2.4.1340-03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1" i="1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"ГИГИЕНИЧЕСКИЕ ТРЕБОВАНИЯ К ПЕРСОНАЛЬНЫМ ЭЛЕКТРОННО-ВЫЧИСЛИТЕЛЬНЫМ МАШИНАМ И ОРГАНИЗАЦИИ РАБОТЫ"</a:t>
            </a:r>
            <a:endParaRPr/>
          </a:p>
        </p:txBody>
      </p:sp>
      <p:sp>
        <p:nvSpPr>
          <p:cNvPr id="148" name="Google Shape;148;p20"/>
          <p:cNvSpPr txBox="1"/>
          <p:nvPr/>
        </p:nvSpPr>
        <p:spPr>
          <a:xfrm>
            <a:off x="395287" y="4437062"/>
            <a:ext cx="8353425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None/>
            </a:pPr>
            <a:r>
              <a:rPr lang="en-US" sz="2000" b="0" i="1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Устанавливают требования к организации работы на компьютерах детей различных возрастных групп, к рабочему месту пользователя, к гигиеническим условиям в помещениях:</a:t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0" y="404812"/>
            <a:ext cx="91440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НОРМАТИВНАЯ ПРАВОВАЯ БАЗА ЗАЩИТЫ ДЕТЕЙ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lang="en-US" sz="24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ОТ ИНФОРМАЦИИ, ПРИЧИНЯЮЩЕЙ ВРЕД ИХ ЗДОРОВЬЮ</a:t>
            </a:r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0" y="6453187"/>
            <a:ext cx="385762" cy="4048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796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/>
        </p:nvSpPr>
        <p:spPr>
          <a:xfrm>
            <a:off x="684212" y="3644900"/>
            <a:ext cx="5256212" cy="224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• Первоклассники – 10 минут.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• Ученики 2-5-х классов – 15 минут;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• 6–7-го – 20 минут;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• 8–9-го – 25 минут;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• 10–11-го в течение дня разрешается сидеть за компьютером не больше полутора часов.</a:t>
            </a: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0" y="1341437"/>
            <a:ext cx="9144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ts val="2000"/>
              <a:buFont typeface="Cambria"/>
              <a:buNone/>
            </a:pPr>
            <a:r>
              <a:rPr lang="en-US" sz="2000" b="1" i="0" u="none">
                <a:solidFill>
                  <a:srgbClr val="632523"/>
                </a:solidFill>
                <a:latin typeface="Cambria"/>
                <a:ea typeface="Cambria"/>
                <a:cs typeface="Cambria"/>
                <a:sym typeface="Cambria"/>
              </a:rPr>
              <a:t>Нормы времени нахождения детей за компьютером : 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179387" y="5949950"/>
            <a:ext cx="8713787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После 15-20 минут работы за компьютером ребенок должен делать специальную зарядку для глаз. </a:t>
            </a:r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179387" y="1844675"/>
            <a:ext cx="8785225" cy="178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Детям до 3 лет не следует разрешать пользоваться компьютерами, это для них слишком высокая эмоциональная и зрительная нагрузка. 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None/>
            </a:pPr>
            <a:r>
              <a:rPr lang="en-US" sz="2000" b="0" i="0" u="non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Дети 3-7 лет должны находиться у экрана не более 15 минут в день. При этом компьютерные игровые занятия рекомендуется проводить не чаще двух раз в неделю и обязательно завершать их гимнастикой для глаз. </a:t>
            </a:r>
            <a:endParaRPr/>
          </a:p>
        </p:txBody>
      </p:sp>
      <p:sp>
        <p:nvSpPr>
          <p:cNvPr id="159" name="Google Shape;159;p21"/>
          <p:cNvSpPr txBox="1"/>
          <p:nvPr/>
        </p:nvSpPr>
        <p:spPr>
          <a:xfrm>
            <a:off x="0" y="0"/>
            <a:ext cx="9144000" cy="1384300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rgbClr val="8C3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Гигиенические требования к персональным электронно-вычислительным машинам и организации работы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(СанПиН 2.2.2./2/4/1340-03)</a:t>
            </a:r>
            <a:endParaRPr/>
          </a:p>
        </p:txBody>
      </p:sp>
      <p:pic>
        <p:nvPicPr>
          <p:cNvPr id="160" name="Google Shape;160;p21" descr="https://1.bp.blogspot.com/-cNnHVjeNbms/WbfPjLye3iI/AAAAAAAAAtw/dgBGVdRo5xY76DIleh6QraxS185UijnrQCLcBGAs/s320/2642-12745437615W13.jpg"/>
          <p:cNvPicPr preferRelativeResize="0"/>
          <p:nvPr/>
        </p:nvPicPr>
        <p:blipFill rotWithShape="1">
          <a:blip r:embed="rId3">
            <a:alphaModFix/>
          </a:blip>
          <a:srcRect l="7087" t="7064" r="10225" b="4616"/>
          <a:stretch/>
        </p:blipFill>
        <p:spPr>
          <a:xfrm>
            <a:off x="6011862" y="3676650"/>
            <a:ext cx="2881312" cy="205581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/>
        </p:nvSpPr>
        <p:spPr>
          <a:xfrm>
            <a:off x="0" y="6453187"/>
            <a:ext cx="385762" cy="4048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7964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E46C0A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1969</Words>
  <Application>Microsoft Office PowerPoint</Application>
  <PresentationFormat>Экран (4:3)</PresentationFormat>
  <Paragraphs>193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пк3</dc:creator>
  <cp:lastModifiedBy>пк3</cp:lastModifiedBy>
  <cp:revision>2</cp:revision>
  <dcterms:modified xsi:type="dcterms:W3CDTF">2021-05-14T06:31:43Z</dcterms:modified>
</cp:coreProperties>
</file>